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7"/>
  </p:notesMasterIdLst>
  <p:handoutMasterIdLst>
    <p:handoutMasterId r:id="rId58"/>
  </p:handoutMasterIdLst>
  <p:sldIdLst>
    <p:sldId id="446" r:id="rId2"/>
    <p:sldId id="389" r:id="rId3"/>
    <p:sldId id="483" r:id="rId4"/>
    <p:sldId id="484" r:id="rId5"/>
    <p:sldId id="465" r:id="rId6"/>
    <p:sldId id="429" r:id="rId7"/>
    <p:sldId id="472" r:id="rId8"/>
    <p:sldId id="473" r:id="rId9"/>
    <p:sldId id="430" r:id="rId10"/>
    <p:sldId id="477" r:id="rId11"/>
    <p:sldId id="475" r:id="rId12"/>
    <p:sldId id="466" r:id="rId13"/>
    <p:sldId id="392" r:id="rId14"/>
    <p:sldId id="463" r:id="rId15"/>
    <p:sldId id="435" r:id="rId16"/>
    <p:sldId id="445" r:id="rId17"/>
    <p:sldId id="427" r:id="rId18"/>
    <p:sldId id="449" r:id="rId19"/>
    <p:sldId id="467" r:id="rId20"/>
    <p:sldId id="450" r:id="rId21"/>
    <p:sldId id="394" r:id="rId22"/>
    <p:sldId id="393" r:id="rId23"/>
    <p:sldId id="400" r:id="rId24"/>
    <p:sldId id="451" r:id="rId25"/>
    <p:sldId id="468" r:id="rId26"/>
    <p:sldId id="452" r:id="rId27"/>
    <p:sldId id="436" r:id="rId28"/>
    <p:sldId id="438" r:id="rId29"/>
    <p:sldId id="439" r:id="rId30"/>
    <p:sldId id="459" r:id="rId31"/>
    <p:sldId id="401" r:id="rId32"/>
    <p:sldId id="469" r:id="rId33"/>
    <p:sldId id="453" r:id="rId34"/>
    <p:sldId id="455" r:id="rId35"/>
    <p:sldId id="460" r:id="rId36"/>
    <p:sldId id="402" r:id="rId37"/>
    <p:sldId id="406" r:id="rId38"/>
    <p:sldId id="470" r:id="rId39"/>
    <p:sldId id="407" r:id="rId40"/>
    <p:sldId id="476" r:id="rId41"/>
    <p:sldId id="478" r:id="rId42"/>
    <p:sldId id="424" r:id="rId43"/>
    <p:sldId id="408" r:id="rId44"/>
    <p:sldId id="461" r:id="rId45"/>
    <p:sldId id="409" r:id="rId46"/>
    <p:sldId id="457" r:id="rId47"/>
    <p:sldId id="413" r:id="rId48"/>
    <p:sldId id="479" r:id="rId49"/>
    <p:sldId id="480" r:id="rId50"/>
    <p:sldId id="481" r:id="rId51"/>
    <p:sldId id="482" r:id="rId52"/>
    <p:sldId id="471" r:id="rId53"/>
    <p:sldId id="458" r:id="rId54"/>
    <p:sldId id="444" r:id="rId55"/>
    <p:sldId id="422" r:id="rId56"/>
  </p:sldIdLst>
  <p:sldSz cx="12192000" cy="6858000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77" d="100"/>
          <a:sy n="77" d="100"/>
        </p:scale>
        <p:origin x="6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theme</a:t>
            </a:r>
            <a:r>
              <a:rPr lang="en-US" baseline="0" dirty="0" smtClean="0"/>
              <a:t> in the class: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goal we have in mind.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mathematical abstraction to formalize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L1D2 = </a:t>
            </a:r>
          </a:p>
          <a:p>
            <a:endParaRPr lang="en-US" dirty="0" smtClean="0"/>
          </a:p>
          <a:p>
            <a:r>
              <a:rPr lang="en-US" dirty="0" smtClean="0"/>
              <a:t>python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demos.py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Select Lecture 1  select demo 2</a:t>
            </a:r>
          </a:p>
          <a:p>
            <a:pPr marL="171450" indent="-171450">
              <a:buFont typeface="Wingdings" charset="0"/>
              <a:buChar char="à"/>
            </a:pPr>
            <a:endParaRPr lang="en-US" baseline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8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blinking your eye (not using your entire thinking capabilities),</a:t>
            </a:r>
            <a:r>
              <a:rPr lang="en-US" baseline="0" dirty="0" smtClean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comes back on exams</a:t>
            </a:r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90 * (2^30-1) + 30 * 2^29 = 145 billion</a:t>
            </a:r>
          </a:p>
          <a:p>
            <a:r>
              <a:rPr lang="en-US" smtClean="0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show tree</a:t>
            </a:r>
          </a:p>
          <a:p>
            <a:r>
              <a:rPr lang="en-US" dirty="0" smtClean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err="1" smtClean="0"/>
              <a:t>Leture</a:t>
            </a:r>
            <a:r>
              <a:rPr lang="en-US" dirty="0" smtClean="0"/>
              <a:t> 2 : Search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333040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[reference: Dan Klein and Pieter Abbeel for CS188 Intro to AI at UC Berkeley.  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Mastermind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space:</a:t>
            </a:r>
          </a:p>
          <a:p>
            <a:pPr lvl="1" eaLnBrk="1" hangingPunct="1"/>
            <a:r>
              <a:rPr lang="en-US" sz="2000" dirty="0" smtClean="0"/>
              <a:t>Cities</a:t>
            </a:r>
          </a:p>
          <a:p>
            <a:pPr eaLnBrk="1" hangingPunct="1"/>
            <a:r>
              <a:rPr lang="en-US" sz="2400" dirty="0" smtClean="0"/>
              <a:t>Successor function:</a:t>
            </a:r>
          </a:p>
          <a:p>
            <a:pPr lvl="1" eaLnBrk="1" hangingPunct="1"/>
            <a:r>
              <a:rPr lang="en-US" sz="2000" dirty="0" smtClean="0"/>
              <a:t>Roads: Go to adjacent city with cost = distance</a:t>
            </a:r>
          </a:p>
          <a:p>
            <a:pPr eaLnBrk="1" hangingPunct="1"/>
            <a:r>
              <a:rPr lang="en-US" sz="2400" dirty="0" smtClean="0"/>
              <a:t>Start state:</a:t>
            </a:r>
          </a:p>
          <a:p>
            <a:pPr lvl="1" eaLnBrk="1" hangingPunct="1"/>
            <a:r>
              <a:rPr lang="en-US" sz="2000" dirty="0" smtClean="0"/>
              <a:t>Arad</a:t>
            </a:r>
          </a:p>
          <a:p>
            <a:pPr eaLnBrk="1" hangingPunct="1"/>
            <a:r>
              <a:rPr lang="en-US" sz="2400" dirty="0" smtClean="0"/>
              <a:t>Goal test:</a:t>
            </a:r>
          </a:p>
          <a:p>
            <a:pPr lvl="1" eaLnBrk="1" hangingPunct="1"/>
            <a:r>
              <a:rPr lang="en-US" sz="2000" dirty="0" smtClean="0"/>
              <a:t>Is state == Bucharest?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2400" dirty="0" smtClean="0"/>
              <a:t>Solution?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en-US" sz="2400" dirty="0" err="1" smtClean="0"/>
              <a:t>Pathing</a:t>
            </a:r>
            <a:endParaRPr lang="en-US" sz="2400" dirty="0" smtClean="0"/>
          </a:p>
          <a:p>
            <a:pPr lvl="1"/>
            <a:r>
              <a:rPr lang="en-US" sz="2000" dirty="0" smtClean="0"/>
              <a:t>States: (</a:t>
            </a:r>
            <a:r>
              <a:rPr lang="en-US" sz="2000" dirty="0" err="1" smtClean="0"/>
              <a:t>x,y</a:t>
            </a:r>
            <a:r>
              <a:rPr lang="en-US" sz="2000" dirty="0" smtClean="0"/>
              <a:t>) location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only</a:t>
            </a:r>
          </a:p>
          <a:p>
            <a:pPr lvl="1"/>
            <a:r>
              <a:rPr lang="en-US" sz="2000" dirty="0" smtClean="0"/>
              <a:t>Goal test: is (</a:t>
            </a:r>
            <a:r>
              <a:rPr lang="en-US" sz="2000" dirty="0" err="1" smtClean="0"/>
              <a:t>x,y</a:t>
            </a:r>
            <a:r>
              <a:rPr lang="en-US" sz="2000" dirty="0" smtClean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 smtClean="0"/>
              <a:t>Problem: Eat-All-Dots</a:t>
            </a:r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dot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and possibly a dot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includes every </a:t>
            </a:r>
            <a:r>
              <a:rPr lang="en-US" sz="2000" dirty="0">
                <a:latin typeface="Calibri" pitchFamily="34" charset="0"/>
              </a:rPr>
              <a:t>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</a:t>
            </a:r>
            <a:r>
              <a:rPr lang="en-US" sz="2000" dirty="0" smtClean="0">
                <a:latin typeface="Calibri" pitchFamily="34" charset="0"/>
              </a:rPr>
              <a:t>for planning (abstraction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 smtClean="0"/>
              <a:t>World state:</a:t>
            </a:r>
          </a:p>
          <a:p>
            <a:pPr lvl="1"/>
            <a:r>
              <a:rPr lang="en-US" sz="2000" dirty="0" smtClean="0"/>
              <a:t>Agent positions: 120</a:t>
            </a:r>
          </a:p>
          <a:p>
            <a:pPr lvl="1"/>
            <a:r>
              <a:rPr lang="en-US" sz="2000" dirty="0" smtClean="0"/>
              <a:t>Food count: 30</a:t>
            </a:r>
          </a:p>
          <a:p>
            <a:pPr lvl="1"/>
            <a:r>
              <a:rPr lang="en-US" sz="2000" dirty="0" smtClean="0"/>
              <a:t>Ghost positions: 12</a:t>
            </a:r>
          </a:p>
          <a:p>
            <a:pPr lvl="1"/>
            <a:r>
              <a:rPr lang="en-US" sz="2000" dirty="0" smtClean="0"/>
              <a:t>Agent facing: NSEW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How many</a:t>
            </a:r>
          </a:p>
          <a:p>
            <a:pPr lvl="1"/>
            <a:r>
              <a:rPr lang="en-US" sz="2000" dirty="0" smtClean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)x(12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)x4</a:t>
            </a:r>
          </a:p>
          <a:p>
            <a:pPr lvl="1"/>
            <a:r>
              <a:rPr lang="en-US" sz="2000" dirty="0" smtClean="0"/>
              <a:t>States for </a:t>
            </a:r>
            <a:r>
              <a:rPr lang="en-US" sz="2000" dirty="0" err="1" smtClean="0"/>
              <a:t>pathing</a:t>
            </a:r>
            <a:r>
              <a:rPr lang="en-US" sz="2000" dirty="0" smtClean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</a:t>
            </a:r>
          </a:p>
          <a:p>
            <a:pPr lvl="1"/>
            <a:r>
              <a:rPr lang="en-US" sz="2000" dirty="0" smtClean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 smtClean="0"/>
              <a:t>Problem: eat all dots while keeping the ghosts </a:t>
            </a:r>
            <a:r>
              <a:rPr lang="en-US" sz="2800" dirty="0" err="1" smtClean="0"/>
              <a:t>perma</a:t>
            </a:r>
            <a:r>
              <a:rPr lang="en-US" sz="2800" dirty="0" smtClean="0"/>
              <a:t>-scared</a:t>
            </a:r>
          </a:p>
          <a:p>
            <a:r>
              <a:rPr lang="en-US" sz="2800" dirty="0" smtClean="0"/>
              <a:t>What does the state space have to specify?</a:t>
            </a:r>
          </a:p>
          <a:p>
            <a:pPr lvl="1"/>
            <a:r>
              <a:rPr lang="en-US" sz="2400" dirty="0" smtClean="0"/>
              <a:t>(agent position, dot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power pellet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remaining scared time)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state space graph, each state occurs only once!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search graph, each state occurs only once!</a:t>
            </a:r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Tiny </a:t>
            </a:r>
            <a:r>
              <a:rPr lang="en-US" i="1" dirty="0">
                <a:latin typeface="Calibri" pitchFamily="34" charset="0"/>
              </a:rPr>
              <a:t>search graph for a tiny search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search tree:</a:t>
            </a:r>
          </a:p>
          <a:p>
            <a:pPr lvl="1" eaLnBrk="1" hangingPunct="1"/>
            <a:r>
              <a:rPr lang="en-US" sz="2000" dirty="0" smtClean="0"/>
              <a:t>A “what if” tree of plans and their outcomes</a:t>
            </a:r>
          </a:p>
          <a:p>
            <a:pPr lvl="1" eaLnBrk="1" hangingPunct="1"/>
            <a:r>
              <a:rPr lang="en-US" sz="2000" dirty="0" smtClean="0"/>
              <a:t>The start state is the root node</a:t>
            </a:r>
          </a:p>
          <a:p>
            <a:pPr lvl="1" eaLnBrk="1" hangingPunct="1"/>
            <a:r>
              <a:rPr lang="en-US" sz="2000" dirty="0" smtClean="0"/>
              <a:t>Children correspond to successors</a:t>
            </a:r>
          </a:p>
          <a:p>
            <a:pPr lvl="1" eaLnBrk="1" hangingPunct="1"/>
            <a:r>
              <a:rPr lang="en-US" sz="2000" dirty="0" smtClean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 smtClean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</a:t>
            </a:r>
            <a:r>
              <a:rPr lang="en-US" i="1" dirty="0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Maintain a </a:t>
            </a:r>
            <a:r>
              <a:rPr lang="en-US" dirty="0" smtClean="0">
                <a:solidFill>
                  <a:srgbClr val="CC0000"/>
                </a:solidFill>
              </a:rPr>
              <a:t>fringe </a:t>
            </a:r>
            <a:r>
              <a:rPr lang="en-US" dirty="0" smtClean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30" tIns="45718" rIns="132077" bIns="45718" numCol="1" anchor="ctr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Designing Rational Agents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451600" cy="3860800"/>
          </a:xfrm>
        </p:spPr>
        <p:txBody>
          <a:bodyPr vert="horz" wrap="square" lIns="91430" tIns="45718" rIns="132077" bIns="45718" numCol="1" anchor="t" anchorCtr="0" compatLnSpc="1">
            <a:prstTxWarp prst="textNoShape">
              <a:avLst/>
            </a:prstTxWarp>
          </a:bodyPr>
          <a:lstStyle/>
          <a:p>
            <a:pPr marL="457178" indent="-457178">
              <a:spcBef>
                <a:spcPct val="0"/>
              </a:spcBef>
              <a:buClrTx/>
            </a:pPr>
            <a:r>
              <a:rPr lang="en-US" sz="2133" dirty="0"/>
              <a:t>An </a:t>
            </a:r>
            <a:r>
              <a:rPr lang="en-US" sz="2133" b="1" dirty="0"/>
              <a:t>agent</a:t>
            </a:r>
            <a:r>
              <a:rPr lang="en-US" sz="2133" dirty="0"/>
              <a:t> is an entity that </a:t>
            </a:r>
            <a:r>
              <a:rPr lang="en-US" sz="2133" i="1" dirty="0"/>
              <a:t>perceives</a:t>
            </a:r>
            <a:r>
              <a:rPr lang="en-US" sz="2133" dirty="0"/>
              <a:t> and </a:t>
            </a:r>
            <a:r>
              <a:rPr lang="en-US" sz="2133" i="1" dirty="0"/>
              <a:t>acts</a:t>
            </a:r>
            <a:r>
              <a:rPr lang="en-US" sz="2133" dirty="0"/>
              <a:t>.</a:t>
            </a:r>
          </a:p>
          <a:p>
            <a:pPr marL="457178" indent="-457178">
              <a:spcBef>
                <a:spcPts val="1500"/>
              </a:spcBef>
              <a:buClrTx/>
            </a:pPr>
            <a:r>
              <a:rPr lang="en-US" sz="2133" dirty="0"/>
              <a:t>A </a:t>
            </a:r>
            <a:r>
              <a:rPr lang="en-US" sz="2133" b="1" dirty="0"/>
              <a:t>rational agent</a:t>
            </a:r>
            <a:r>
              <a:rPr lang="en-US" sz="2133" b="1" i="1" dirty="0"/>
              <a:t> </a:t>
            </a:r>
            <a:r>
              <a:rPr lang="en-US" sz="2133" dirty="0"/>
              <a:t>selects actions that maximize its (expected) </a:t>
            </a:r>
            <a:r>
              <a:rPr lang="en-US" sz="2133" b="1" dirty="0"/>
              <a:t>utility</a:t>
            </a:r>
            <a:r>
              <a:rPr lang="en-US" sz="2133" dirty="0"/>
              <a:t>.  </a:t>
            </a:r>
          </a:p>
          <a:p>
            <a:pPr marL="457178" indent="-457178">
              <a:spcBef>
                <a:spcPts val="1500"/>
              </a:spcBef>
              <a:buClrTx/>
            </a:pPr>
            <a:r>
              <a:rPr lang="en-US" sz="2133" dirty="0"/>
              <a:t>Characteristics of the </a:t>
            </a:r>
            <a:r>
              <a:rPr lang="en-US" sz="2133" b="1" dirty="0"/>
              <a:t>percepts, environment,</a:t>
            </a:r>
            <a:r>
              <a:rPr lang="en-US" sz="2133" dirty="0"/>
              <a:t> and </a:t>
            </a:r>
            <a:r>
              <a:rPr lang="en-US" sz="2133" b="1" dirty="0"/>
              <a:t>action space </a:t>
            </a:r>
            <a:r>
              <a:rPr lang="en-US" sz="2133" dirty="0"/>
              <a:t>dictate techniques for selecting rational actions</a:t>
            </a:r>
          </a:p>
          <a:p>
            <a:pPr marL="457178" indent="-457178">
              <a:spcBef>
                <a:spcPts val="1500"/>
              </a:spcBef>
              <a:buClrTx/>
            </a:pPr>
            <a:r>
              <a:rPr lang="en-US" sz="2133" b="1" dirty="0">
                <a:solidFill>
                  <a:srgbClr val="333399"/>
                </a:solidFill>
                <a:cs typeface="Arial" charset="0"/>
              </a:rPr>
              <a:t>This course </a:t>
            </a:r>
            <a:r>
              <a:rPr lang="en-US" sz="2133" dirty="0">
                <a:solidFill>
                  <a:srgbClr val="333399"/>
                </a:solidFill>
                <a:cs typeface="Arial" charset="0"/>
              </a:rPr>
              <a:t>is about:</a:t>
            </a:r>
          </a:p>
          <a:p>
            <a:pPr marL="839746" lvl="1" indent="-342882">
              <a:lnSpc>
                <a:spcPct val="80000"/>
              </a:lnSpc>
              <a:spcBef>
                <a:spcPts val="739"/>
              </a:spcBef>
              <a:buSzPct val="100000"/>
            </a:pPr>
            <a:r>
              <a:rPr lang="en-US" sz="2133" dirty="0">
                <a:cs typeface="Arial" charset="0"/>
              </a:rPr>
              <a:t>General AI techniques for a variety of problem types</a:t>
            </a:r>
          </a:p>
          <a:p>
            <a:pPr marL="839746" lvl="1" indent="-342882">
              <a:lnSpc>
                <a:spcPct val="80000"/>
              </a:lnSpc>
              <a:spcBef>
                <a:spcPts val="739"/>
              </a:spcBef>
              <a:buSzPct val="100000"/>
            </a:pPr>
            <a:r>
              <a:rPr lang="en-US" sz="2133" dirty="0">
                <a:cs typeface="Arial" charset="0"/>
              </a:rPr>
              <a:t>Learning to recognize when and how a new problem can be solved with an existing technique</a:t>
            </a:r>
          </a:p>
          <a:p>
            <a:pPr marL="457178" indent="-457178">
              <a:spcBef>
                <a:spcPts val="1500"/>
              </a:spcBef>
              <a:buClrTx/>
            </a:pPr>
            <a:endParaRPr lang="en-US" sz="2133" dirty="0"/>
          </a:p>
        </p:txBody>
      </p:sp>
      <p:grpSp>
        <p:nvGrpSpPr>
          <p:cNvPr id="34" name="Group 33"/>
          <p:cNvGrpSpPr/>
          <p:nvPr/>
        </p:nvGrpSpPr>
        <p:grpSpPr>
          <a:xfrm>
            <a:off x="7416802" y="4564064"/>
            <a:ext cx="3860797" cy="1912937"/>
            <a:chOff x="4616215" y="3194447"/>
            <a:chExt cx="4052397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2133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 sz="2133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/>
              <a:r>
                <a:rPr lang="en-US" sz="2133" b="1" dirty="0">
                  <a:latin typeface="Calibri" pitchFamily="34" charset="0"/>
                </a:rPr>
                <a:t>Agent</a:t>
              </a:r>
            </a:p>
          </p:txBody>
        </p:sp>
        <p:grpSp>
          <p:nvGrpSpPr>
            <p:cNvPr id="22" name="Group 10"/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23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2133">
                  <a:latin typeface="Calibri" pitchFamily="34" charset="0"/>
                </a:endParaRPr>
              </a:p>
            </p:txBody>
          </p:sp>
          <p:sp>
            <p:nvSpPr>
              <p:cNvPr id="24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sz="2133" b="1" dirty="0">
                    <a:latin typeface="Calibri" pitchFamily="34" charset="0"/>
                  </a:rPr>
                  <a:t>?</a:t>
                </a:r>
              </a:p>
            </p:txBody>
          </p:sp>
        </p:grp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sz="1867" dirty="0">
                    <a:latin typeface="Calibri" pitchFamily="34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sz="1867" dirty="0">
                    <a:latin typeface="Calibri" pitchFamily="34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2133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sz="2133" b="1" dirty="0">
                  <a:latin typeface="Calibri" pitchFamily="34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 sz="2133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 sz="2133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sz="1467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sz="1467" dirty="0">
                  <a:latin typeface="Calibri" pitchFamily="34" charset="0"/>
                </a:rPr>
                <a:t>Actions</a:t>
              </a:r>
            </a:p>
          </p:txBody>
        </p:sp>
      </p:grpSp>
      <p:pic>
        <p:nvPicPr>
          <p:cNvPr id="46083" name="Picture 3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721601" y="1496302"/>
            <a:ext cx="3759199" cy="2942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9114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 bldLvl="5" autoUpdateAnimBg="0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</a:t>
            </a:r>
            <a:r>
              <a:rPr lang="en-US" i="1" dirty="0" smtClean="0">
                <a:latin typeface="Calibri" pitchFamily="34" charset="0"/>
              </a:rPr>
              <a:t>a deepest </a:t>
            </a:r>
            <a:r>
              <a:rPr lang="en-US" i="1" dirty="0">
                <a:latin typeface="Calibri" pitchFamily="34" charset="0"/>
              </a:rPr>
              <a:t>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 smtClean="0"/>
              <a:t>Complete: Guaranteed to find a solution if one exists?</a:t>
            </a:r>
          </a:p>
          <a:p>
            <a:r>
              <a:rPr lang="en-US" sz="2400" dirty="0" smtClean="0"/>
              <a:t>Optimal: Guaranteed to find the least cost path?</a:t>
            </a:r>
          </a:p>
          <a:p>
            <a:r>
              <a:rPr lang="en-US" sz="2400" dirty="0" smtClean="0"/>
              <a:t>Time complexity?</a:t>
            </a:r>
          </a:p>
          <a:p>
            <a:r>
              <a:rPr lang="en-US" sz="2400" dirty="0" smtClean="0"/>
              <a:t>Space complexity?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Cartoon of search tree:</a:t>
            </a:r>
          </a:p>
          <a:p>
            <a:pPr lvl="1"/>
            <a:r>
              <a:rPr lang="en-US" sz="2000" dirty="0" smtClean="0"/>
              <a:t>b is the branching factor</a:t>
            </a:r>
          </a:p>
          <a:p>
            <a:pPr lvl="1"/>
            <a:r>
              <a:rPr lang="en-US" sz="2000" dirty="0" smtClean="0"/>
              <a:t>m is the maximum depth</a:t>
            </a:r>
          </a:p>
          <a:p>
            <a:pPr lvl="1"/>
            <a:r>
              <a:rPr lang="en-US" sz="2000" dirty="0" smtClean="0"/>
              <a:t>solutions at various depths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nodes in entire tree?</a:t>
            </a:r>
          </a:p>
          <a:p>
            <a:pPr lvl="1"/>
            <a:r>
              <a:rPr lang="en-US" sz="2000" dirty="0" smtClean="0"/>
              <a:t>1 + b + b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…. 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 =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 smtClean="0"/>
              <a:t>What nodes DFS expand?</a:t>
            </a:r>
          </a:p>
          <a:p>
            <a:pPr lvl="1"/>
            <a:r>
              <a:rPr lang="en-US" sz="2000" dirty="0" smtClean="0"/>
              <a:t>Some left prefix of the tree.</a:t>
            </a:r>
          </a:p>
          <a:p>
            <a:pPr lvl="1"/>
            <a:r>
              <a:rPr lang="en-US" sz="2000" dirty="0" smtClean="0"/>
              <a:t>Could process the whole tree!</a:t>
            </a:r>
          </a:p>
          <a:p>
            <a:pPr lvl="1"/>
            <a:r>
              <a:rPr lang="en-US" sz="2000" dirty="0" smtClean="0"/>
              <a:t>If m is finite,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Only has siblings on path to root, so O(</a:t>
            </a:r>
            <a:r>
              <a:rPr lang="en-US" sz="2000" dirty="0" err="1" smtClean="0"/>
              <a:t>bm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m could be infinite, so only if we prevent cycles (more later)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No, it finds the “leftmost” solution, regardless of depth or cost</a:t>
            </a:r>
          </a:p>
          <a:p>
            <a:pPr lvl="1"/>
            <a:endParaRPr lang="en-US" sz="2000" dirty="0" smtClean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</a:t>
            </a:r>
            <a:r>
              <a:rPr lang="en-US" i="1" dirty="0" smtClean="0">
                <a:latin typeface="Calibri" pitchFamily="34" charset="0"/>
              </a:rPr>
              <a:t>expand a </a:t>
            </a:r>
            <a:r>
              <a:rPr lang="en-US" i="1" dirty="0">
                <a:latin typeface="Calibri" pitchFamily="34" charset="0"/>
              </a:rPr>
              <a:t>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 smtClean="0"/>
              <a:t>What nodes does BFS expand?</a:t>
            </a:r>
          </a:p>
          <a:p>
            <a:pPr lvl="1"/>
            <a:r>
              <a:rPr lang="en-US" sz="2000" dirty="0" smtClean="0"/>
              <a:t>Processes all nodes above shallowest solution</a:t>
            </a:r>
          </a:p>
          <a:p>
            <a:pPr lvl="1"/>
            <a:r>
              <a:rPr lang="en-US" sz="2000" dirty="0" smtClean="0"/>
              <a:t>Let depth of shallowest solution be s</a:t>
            </a:r>
          </a:p>
          <a:p>
            <a:pPr lvl="1"/>
            <a:r>
              <a:rPr lang="en-US" sz="2000" dirty="0" smtClean="0"/>
              <a:t>Search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s must be finite if a solution exists, so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BFS outperform DFS?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 smtClean="0">
                <a:solidFill>
                  <a:srgbClr val="C00000"/>
                </a:solidFill>
              </a:rPr>
              <a:t>bfs</a:t>
            </a:r>
            <a:r>
              <a:rPr lang="en-US" dirty="0" smtClean="0">
                <a:solidFill>
                  <a:srgbClr val="C00000"/>
                </a:solidFill>
              </a:rPr>
              <a:t> maze water (L2D6)]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6400" y="1295400"/>
            <a:ext cx="6192712" cy="274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556" name="Rectangle 5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30" tIns="45718" rIns="132077" bIns="45718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Pac-Man as an Agent</a:t>
            </a:r>
          </a:p>
        </p:txBody>
      </p:sp>
      <p:sp>
        <p:nvSpPr>
          <p:cNvPr id="23557" name="AutoShape 7"/>
          <p:cNvSpPr>
            <a:spLocks/>
          </p:cNvSpPr>
          <p:nvPr/>
        </p:nvSpPr>
        <p:spPr bwMode="auto">
          <a:xfrm>
            <a:off x="2946401" y="4267197"/>
            <a:ext cx="2873375" cy="1746251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rot="10800000" flipH="1">
            <a:off x="4433885" y="4896894"/>
            <a:ext cx="0" cy="708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91439" tIns="45719" rIns="91439" bIns="4571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9" name="Rectangle 9"/>
          <p:cNvSpPr>
            <a:spLocks/>
          </p:cNvSpPr>
          <p:nvPr/>
        </p:nvSpPr>
        <p:spPr bwMode="auto">
          <a:xfrm>
            <a:off x="3048001" y="4302123"/>
            <a:ext cx="105410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39686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23560" name="Group 10"/>
          <p:cNvGrpSpPr>
            <a:grpSpLocks/>
          </p:cNvGrpSpPr>
          <p:nvPr/>
        </p:nvGrpSpPr>
        <p:grpSpPr bwMode="auto">
          <a:xfrm>
            <a:off x="4103685" y="4998492"/>
            <a:ext cx="635000" cy="431800"/>
            <a:chOff x="0" y="0"/>
            <a:chExt cx="400" cy="272"/>
          </a:xfrm>
        </p:grpSpPr>
        <p:sp>
          <p:nvSpPr>
            <p:cNvPr id="23571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3572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 marL="39686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23561" name="Group 13"/>
          <p:cNvGrpSpPr>
            <a:grpSpLocks/>
          </p:cNvGrpSpPr>
          <p:nvPr/>
        </p:nvGrpSpPr>
        <p:grpSpPr bwMode="auto">
          <a:xfrm>
            <a:off x="3665536" y="4533901"/>
            <a:ext cx="1473200" cy="1412876"/>
            <a:chOff x="0" y="-6"/>
            <a:chExt cx="928" cy="890"/>
          </a:xfrm>
        </p:grpSpPr>
        <p:sp>
          <p:nvSpPr>
            <p:cNvPr id="23569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 marL="39686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23570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 marL="39686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23562" name="AutoShape 16"/>
          <p:cNvSpPr>
            <a:spLocks/>
          </p:cNvSpPr>
          <p:nvPr/>
        </p:nvSpPr>
        <p:spPr bwMode="auto">
          <a:xfrm>
            <a:off x="7173911" y="4259263"/>
            <a:ext cx="1905000" cy="1739900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3" name="Rectangle 17"/>
          <p:cNvSpPr>
            <a:spLocks/>
          </p:cNvSpPr>
          <p:nvPr/>
        </p:nvSpPr>
        <p:spPr bwMode="auto">
          <a:xfrm>
            <a:off x="7043736" y="4343401"/>
            <a:ext cx="215900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39686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23564" name="Line 18"/>
          <p:cNvSpPr>
            <a:spLocks noChangeShapeType="1"/>
          </p:cNvSpPr>
          <p:nvPr/>
        </p:nvSpPr>
        <p:spPr bwMode="auto">
          <a:xfrm rot="10800000" flipH="1">
            <a:off x="5195887" y="4765675"/>
            <a:ext cx="24796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91439" tIns="45719" rIns="91439" bIns="4571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9"/>
          <p:cNvSpPr>
            <a:spLocks noChangeShapeType="1"/>
          </p:cNvSpPr>
          <p:nvPr/>
        </p:nvSpPr>
        <p:spPr bwMode="auto">
          <a:xfrm flipH="1">
            <a:off x="5319711" y="5765800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91439" tIns="45719" rIns="91439" bIns="4571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Rectangle 20"/>
          <p:cNvSpPr>
            <a:spLocks/>
          </p:cNvSpPr>
          <p:nvPr/>
        </p:nvSpPr>
        <p:spPr bwMode="auto">
          <a:xfrm>
            <a:off x="5862637" y="4779963"/>
            <a:ext cx="1257300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39686" algn="ctr"/>
            <a:r>
              <a:rPr lang="en-US" sz="1600" dirty="0">
                <a:latin typeface="Calibri" pitchFamily="34" charset="0"/>
              </a:rPr>
              <a:t>Percepts</a:t>
            </a:r>
          </a:p>
        </p:txBody>
      </p:sp>
      <p:sp>
        <p:nvSpPr>
          <p:cNvPr id="23567" name="Rectangle 21"/>
          <p:cNvSpPr>
            <a:spLocks/>
          </p:cNvSpPr>
          <p:nvPr/>
        </p:nvSpPr>
        <p:spPr bwMode="auto">
          <a:xfrm>
            <a:off x="5951537" y="5765800"/>
            <a:ext cx="1079500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/>
          <a:p>
            <a:pPr marL="39686" algn="ctr"/>
            <a:r>
              <a:rPr lang="en-US" sz="1600" dirty="0">
                <a:latin typeface="Calibri" pitchFamily="34" charset="0"/>
              </a:rPr>
              <a:t>Actions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0" y="6477000"/>
            <a:ext cx="8636000" cy="29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33" dirty="0"/>
              <a:t>Pac-Man is a registered trademark of Namco-Bandai Games, used here for educational purposes</a:t>
            </a:r>
            <a:endParaRPr lang="en-US" sz="1333" dirty="0"/>
          </a:p>
        </p:txBody>
      </p:sp>
      <p:sp>
        <p:nvSpPr>
          <p:cNvPr id="21" name="TextBox 20"/>
          <p:cNvSpPr txBox="1"/>
          <p:nvPr/>
        </p:nvSpPr>
        <p:spPr>
          <a:xfrm>
            <a:off x="8792322" y="6473031"/>
            <a:ext cx="334097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rgbClr val="FF0000"/>
                </a:solidFill>
                <a:latin typeface="Calibri"/>
                <a:cs typeface="Calibri"/>
              </a:rPr>
              <a:t>Demo1: pacman-l1.mp4 or L1D2</a:t>
            </a:r>
          </a:p>
        </p:txBody>
      </p:sp>
    </p:spTree>
    <p:extLst>
      <p:ext uri="{BB962C8B-B14F-4D97-AF65-F5344CB8AC3E}">
        <p14:creationId xmlns:p14="http://schemas.microsoft.com/office/powerpoint/2010/main" val="1372608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 smtClean="0"/>
              <a:t>Idea: get DFS’s space advantage with BFS’s time / shallow-solution advantages</a:t>
            </a:r>
          </a:p>
          <a:p>
            <a:pPr lvl="1"/>
            <a:r>
              <a:rPr lang="en-US" sz="2400" dirty="0" smtClean="0"/>
              <a:t>Run a DFS with depth limit 1.  If no solution…</a:t>
            </a:r>
          </a:p>
          <a:p>
            <a:pPr lvl="1"/>
            <a:r>
              <a:rPr lang="en-US" sz="2400" dirty="0" smtClean="0"/>
              <a:t>Run a DFS with depth limit 2.  If no solution…</a:t>
            </a:r>
          </a:p>
          <a:p>
            <a:pPr lvl="1"/>
            <a:r>
              <a:rPr lang="en-US" sz="2400" dirty="0" smtClean="0"/>
              <a:t>Run a DFS with depth limit 3.  …..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Isn’t that wastefully redundant?</a:t>
            </a:r>
          </a:p>
          <a:p>
            <a:pPr lvl="1"/>
            <a:r>
              <a:rPr lang="en-US" sz="2400" dirty="0" smtClean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 smtClean="0"/>
              <a:t>What nodes </a:t>
            </a:r>
            <a:r>
              <a:rPr lang="en-US" sz="2400" smtClean="0"/>
              <a:t>does UCS </a:t>
            </a:r>
            <a:r>
              <a:rPr lang="en-US" sz="2400" dirty="0" smtClean="0"/>
              <a:t>expand?</a:t>
            </a:r>
          </a:p>
          <a:p>
            <a:pPr lvl="1"/>
            <a:r>
              <a:rPr lang="en-US" sz="2000" dirty="0" smtClean="0"/>
              <a:t>Processes all nodes with cost less than cheapest solution!</a:t>
            </a:r>
          </a:p>
          <a:p>
            <a:pPr lvl="1"/>
            <a:r>
              <a:rPr lang="en-US" sz="2000" dirty="0" smtClean="0"/>
              <a:t>If that solution costs </a:t>
            </a:r>
            <a:r>
              <a:rPr lang="en-US" sz="2000" i="1" dirty="0" smtClean="0">
                <a:latin typeface="Times New Roman" pitchFamily="18" charset="0"/>
              </a:rPr>
              <a:t>C* </a:t>
            </a:r>
            <a:r>
              <a:rPr lang="en-US" sz="2000" dirty="0" smtClean="0"/>
              <a:t>and arcs cost at least 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 smtClean="0">
                <a:sym typeface="Symbol" pitchFamily="18" charset="2"/>
              </a:rPr>
              <a:t>,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then the “effective depth” is roughly </a:t>
            </a:r>
            <a:r>
              <a:rPr lang="en-US" sz="2000" i="1" dirty="0" smtClean="0">
                <a:latin typeface="Times New Roman" pitchFamily="18" charset="0"/>
              </a:rPr>
              <a:t>C*/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 smtClean="0"/>
          </a:p>
          <a:p>
            <a:pPr lvl="1"/>
            <a:r>
              <a:rPr lang="en-US" sz="2000" dirty="0" smtClean="0"/>
              <a:t>Takes time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 (exponential in effective depth)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Assuming best solution has a finite cost and minimum arc cost is positive,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latin typeface="Times New Roman" pitchFamily="18" charset="0"/>
              </a:rPr>
              <a:t>C*/</a:t>
            </a:r>
            <a:r>
              <a:rPr lang="en-US" i="1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 smtClean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 that Plan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7366000" cy="5524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 smtClean="0"/>
              <a:t>Search operates over models of the world</a:t>
            </a:r>
          </a:p>
          <a:p>
            <a:pPr lvl="1"/>
            <a:r>
              <a:rPr lang="en-US" dirty="0" smtClean="0"/>
              <a:t>The agent doesn’t actually try all the plans out in the real world!</a:t>
            </a:r>
          </a:p>
          <a:p>
            <a:pPr lvl="1"/>
            <a:r>
              <a:rPr lang="en-US" dirty="0" smtClean="0"/>
              <a:t>Planning is all “in simulation”</a:t>
            </a:r>
          </a:p>
          <a:p>
            <a:pPr lvl="1"/>
            <a:r>
              <a:rPr lang="en-US" dirty="0" smtClean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Graph search is almost always better than tree search (when not?)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Implement your closed list as a </a:t>
            </a:r>
            <a:r>
              <a:rPr lang="en-US" sz="2800" dirty="0" err="1" smtClean="0"/>
              <a:t>dict</a:t>
            </a:r>
            <a:r>
              <a:rPr lang="en-US" sz="2800" dirty="0" smtClean="0"/>
              <a:t> or set!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Optimal</a:t>
            </a:r>
            <a:endParaRPr lang="en-US" dirty="0"/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Odd </a:t>
            </a:r>
            <a:endParaRPr lang="en-US" dirty="0"/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Planning vs. </a:t>
            </a:r>
            <a:r>
              <a:rPr lang="en-US" sz="2400" dirty="0" err="1" smtClean="0"/>
              <a:t>replanning</a:t>
            </a:r>
            <a:endParaRPr lang="en-US" sz="2000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err="1" smtClean="0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 (L2D3)]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mastermind (L2D4)]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37510</TotalTime>
  <Words>2261</Words>
  <Application>Microsoft Office PowerPoint</Application>
  <PresentationFormat>와이드스크린</PresentationFormat>
  <Paragraphs>640</Paragraphs>
  <Slides>55</Slides>
  <Notes>13</Notes>
  <HiddenSlides>1</HiddenSlides>
  <MMClips>10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Leture 2 : Search</vt:lpstr>
      <vt:lpstr>Today</vt:lpstr>
      <vt:lpstr>Designing Rational Agents</vt:lpstr>
      <vt:lpstr>Pac-Man as an Agent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hjlee</cp:lastModifiedBy>
  <cp:revision>2000</cp:revision>
  <cp:lastPrinted>2014-01-23T07:59:40Z</cp:lastPrinted>
  <dcterms:created xsi:type="dcterms:W3CDTF">2004-08-27T04:16:05Z</dcterms:created>
  <dcterms:modified xsi:type="dcterms:W3CDTF">2018-09-16T11:32:41Z</dcterms:modified>
</cp:coreProperties>
</file>